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427" r:id="rId3"/>
    <p:sldId id="456" r:id="rId4"/>
    <p:sldId id="496" r:id="rId5"/>
    <p:sldId id="448" r:id="rId6"/>
    <p:sldId id="482" r:id="rId7"/>
    <p:sldId id="458" r:id="rId8"/>
    <p:sldId id="447" r:id="rId9"/>
    <p:sldId id="495" r:id="rId10"/>
    <p:sldId id="494" r:id="rId11"/>
    <p:sldId id="485" r:id="rId12"/>
    <p:sldId id="488" r:id="rId13"/>
    <p:sldId id="468" r:id="rId14"/>
    <p:sldId id="290" r:id="rId15"/>
    <p:sldId id="484" r:id="rId16"/>
    <p:sldId id="283" r:id="rId17"/>
    <p:sldId id="487" r:id="rId18"/>
    <p:sldId id="489" r:id="rId19"/>
    <p:sldId id="486" r:id="rId20"/>
    <p:sldId id="469" r:id="rId21"/>
    <p:sldId id="470" r:id="rId22"/>
    <p:sldId id="474" r:id="rId23"/>
    <p:sldId id="498" r:id="rId24"/>
    <p:sldId id="497" r:id="rId25"/>
    <p:sldId id="277" r:id="rId26"/>
    <p:sldId id="477" r:id="rId27"/>
    <p:sldId id="478" r:id="rId28"/>
    <p:sldId id="479" r:id="rId29"/>
    <p:sldId id="452" r:id="rId30"/>
    <p:sldId id="453" r:id="rId31"/>
    <p:sldId id="454" r:id="rId32"/>
    <p:sldId id="455" r:id="rId33"/>
    <p:sldId id="302" r:id="rId34"/>
    <p:sldId id="303" r:id="rId35"/>
    <p:sldId id="459" r:id="rId36"/>
    <p:sldId id="460" r:id="rId37"/>
    <p:sldId id="284" r:id="rId38"/>
    <p:sldId id="471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33" r:id="rId48"/>
    <p:sldId id="335" r:id="rId49"/>
    <p:sldId id="336" r:id="rId50"/>
    <p:sldId id="342" r:id="rId51"/>
    <p:sldId id="344" r:id="rId52"/>
    <p:sldId id="348" r:id="rId53"/>
    <p:sldId id="350" r:id="rId54"/>
    <p:sldId id="351" r:id="rId55"/>
    <p:sldId id="352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94" r:id="rId65"/>
    <p:sldId id="399" r:id="rId66"/>
    <p:sldId id="400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39" r:id="rId75"/>
    <p:sldId id="465" r:id="rId76"/>
    <p:sldId id="466" r:id="rId77"/>
    <p:sldId id="467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38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7B4"/>
    <a:srgbClr val="CAB9DC"/>
    <a:srgbClr val="A3A5AA"/>
    <a:srgbClr val="FAF5EB"/>
    <a:srgbClr val="636466"/>
    <a:srgbClr val="F3E6CD"/>
    <a:srgbClr val="BCBEC0"/>
    <a:srgbClr val="FFFFFF"/>
    <a:srgbClr val="00643C"/>
    <a:srgbClr val="009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9" autoAdjust="0"/>
    <p:restoredTop sz="97576" autoAdjust="0"/>
  </p:normalViewPr>
  <p:slideViewPr>
    <p:cSldViewPr snapToGrid="0" snapToObjects="1">
      <p:cViewPr>
        <p:scale>
          <a:sx n="75" d="100"/>
          <a:sy n="75" d="100"/>
        </p:scale>
        <p:origin x="1232" y="1240"/>
      </p:cViewPr>
      <p:guideLst>
        <p:guide orient="horz" pos="2160"/>
        <p:guide pos="7296"/>
        <p:guide pos="360"/>
        <p:guide pos="38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670-8DAB-F349-A45C-BC1122BAE13F}" type="datetimeFigureOut"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5FF9-4E87-2742-89A1-ED334B5555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922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571176-893F-4246-9AFB-D9E82C1080C6}" type="datetimeFigureOut"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1279-E62B-4842-B1B7-B577189679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93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knife&#10;&#10;Description automatically generated">
            <a:extLst>
              <a:ext uri="{FF2B5EF4-FFF2-40B4-BE49-F238E27FC236}">
                <a16:creationId xmlns:a16="http://schemas.microsoft.com/office/drawing/2014/main" id="{B2F4CD8B-45E1-8849-81DC-1667E2200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58382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58382" cy="665387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21529" y="541743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3607C25-129A-574D-A4CE-8B04FED0F6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2371061"/>
            <a:ext cx="10972800" cy="1222320"/>
          </a:xfrm>
        </p:spPr>
        <p:txBody>
          <a:bodyPr bIns="0" anchor="b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7" y="3611880"/>
            <a:ext cx="10972800" cy="71628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C61FA0CE-DAC8-5142-AB85-1294142928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4034" y="582367"/>
            <a:ext cx="2349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large, knife, table&#10;&#10;Description automatically generated">
            <a:extLst>
              <a:ext uri="{FF2B5EF4-FFF2-40B4-BE49-F238E27FC236}">
                <a16:creationId xmlns:a16="http://schemas.microsoft.com/office/drawing/2014/main" id="{D18F5D19-96C3-8847-AD64-E95614F388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9000"/>
            <a:ext cx="12188952" cy="3435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371061"/>
            <a:ext cx="10972800" cy="1216100"/>
          </a:xfrm>
        </p:spPr>
        <p:txBody>
          <a:bodyPr bIns="0" anchor="b">
            <a:normAutofit/>
          </a:bodyPr>
          <a:lstStyle>
            <a:lvl1pPr algn="l">
              <a:lnSpc>
                <a:spcPct val="100000"/>
              </a:lnSpc>
              <a:defRPr sz="3200" b="0" i="0" cap="none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552" y="3587161"/>
            <a:ext cx="10980080" cy="679597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C8DBA-6149-5E41-8519-B8216DD911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AF11E5-2166-6349-B19E-01330ACF2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1A75821C-ECF2-6D4C-9CE9-F91FC287D2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248937"/>
            <a:ext cx="10972800" cy="516301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5684D4-5848-B14D-B625-9B4E2417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2"/>
            <a:ext cx="9634595" cy="1056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54DCA6-A8E4-A843-825C-2A65CF3DFC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Proprietary and Confidential Information of H3 Biomedicine, Inc., an Eisai oncology company</a:t>
            </a:r>
          </a:p>
        </p:txBody>
      </p:sp>
    </p:spTree>
    <p:extLst>
      <p:ext uri="{BB962C8B-B14F-4D97-AF65-F5344CB8AC3E}">
        <p14:creationId xmlns:p14="http://schemas.microsoft.com/office/powerpoint/2010/main" val="310058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19725"/>
            <a:ext cx="10972800" cy="39798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60925"/>
            <a:ext cx="10972800" cy="558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92873-046D-AB47-B2B9-7348BC66E5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50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47500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 sz="2000"/>
            </a:lvl1pPr>
            <a:lvl2pPr marL="742950" indent="-285750">
              <a:buClr>
                <a:schemeClr val="accent1"/>
              </a:buClr>
              <a:buFont typeface="System Font Regular"/>
              <a:buChar char="+"/>
              <a:defRPr sz="2000"/>
            </a:lvl2pPr>
            <a:lvl3pPr marL="1143000" indent="-228600">
              <a:buClr>
                <a:schemeClr val="accent1"/>
              </a:buClr>
              <a:buFont typeface="System Font Regular"/>
              <a:buChar char="+"/>
              <a:defRPr sz="2000"/>
            </a:lvl3pPr>
            <a:lvl4pPr marL="1600200" indent="-228600">
              <a:buClr>
                <a:schemeClr val="accent1"/>
              </a:buClr>
              <a:buFont typeface="System Font Regular"/>
              <a:buChar char="+"/>
              <a:defRPr sz="2000"/>
            </a:lvl4pPr>
            <a:lvl5pPr marL="2057400" indent="-228600">
              <a:buClr>
                <a:schemeClr val="accent1"/>
              </a:buClr>
              <a:buFont typeface="System Font Regular"/>
              <a:buChar char="+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279AD-5162-7C46-8956-6F2305B4F83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5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6F9-0255-6A4C-8D09-8584AC61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EA314-6B86-4C4C-92AB-1F521F547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6F1B81A-15B4-3448-8C72-C0B81088171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92138" y="1252265"/>
            <a:ext cx="10998200" cy="460375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System Font Regular"/>
              <a:buChar char="+"/>
              <a:defRPr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ADF5-4BE8-5B47-83DD-C89C192C5E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EF7368-B220-5B4F-934F-16078237A72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2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40DD6-06A2-504B-8700-3A69877400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8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oom, wheel, drawing&#10;&#10;Description automatically generated">
            <a:extLst>
              <a:ext uri="{FF2B5EF4-FFF2-40B4-BE49-F238E27FC236}">
                <a16:creationId xmlns:a16="http://schemas.microsoft.com/office/drawing/2014/main" id="{6F6B2F77-80AA-8A4C-94A9-D84D0CF6A9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31888" y="378656"/>
            <a:ext cx="1348904" cy="561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649" y="-1"/>
            <a:ext cx="9530158" cy="1060704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648" y="6604000"/>
            <a:ext cx="616688" cy="2540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/>
                </a:solidFill>
                <a:latin typeface="+mn-lt"/>
                <a:cs typeface="Arial"/>
              </a:defRPr>
            </a:lvl1pPr>
          </a:lstStyle>
          <a:p>
            <a:fld id="{12269883-5D17-5E44-AC1B-7F606243BF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FF6B65-71D1-7B45-A368-6E687E5B2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30" y="6603999"/>
            <a:ext cx="4440141" cy="254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A3A5A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Proprietary and Confidential Information of H3 Biomedicine, Inc., an Eisai oncology company</a:t>
            </a:r>
          </a:p>
        </p:txBody>
      </p:sp>
      <p:pic>
        <p:nvPicPr>
          <p:cNvPr id="13" name="Picture 12" descr="A picture containing game, hat, comb&#10;&#10;Description automatically generated">
            <a:extLst>
              <a:ext uri="{FF2B5EF4-FFF2-40B4-BE49-F238E27FC236}">
                <a16:creationId xmlns:a16="http://schemas.microsoft.com/office/drawing/2014/main" id="{323F470B-7404-8A46-9128-F7196AC334B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363200" y="5956300"/>
            <a:ext cx="182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0" r:id="rId4"/>
    <p:sldLayoutId id="2147483656" r:id="rId5"/>
    <p:sldLayoutId id="2147483652" r:id="rId6"/>
    <p:sldLayoutId id="2147483657" r:id="rId7"/>
    <p:sldLayoutId id="2147483654" r:id="rId8"/>
    <p:sldLayoutId id="2147483655" r:id="rId9"/>
  </p:sldLayoutIdLst>
  <p:hf hdr="0" dt="0"/>
  <p:txStyles>
    <p:titleStyle>
      <a:lvl1pPr algn="l" defTabSz="457200" rtl="0" eaLnBrk="1" latinLnBrk="0" hangingPunct="1">
        <a:lnSpc>
          <a:spcPts val="3600"/>
        </a:lnSpc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97A0"/>
        </a:buClr>
        <a:buFont typeface="Arial"/>
        <a:buChar char="•"/>
        <a:defRPr sz="2000" kern="1200">
          <a:solidFill>
            <a:srgbClr val="6364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7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74.emf"/><Relationship Id="rId4" Type="http://schemas.openxmlformats.org/officeDocument/2006/relationships/image" Target="../media/image71.emf"/><Relationship Id="rId9" Type="http://schemas.openxmlformats.org/officeDocument/2006/relationships/oleObject" Target="../embeddings/oleObject1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7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79.emf"/><Relationship Id="rId4" Type="http://schemas.openxmlformats.org/officeDocument/2006/relationships/image" Target="../media/image76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8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41DC4-C0FC-404F-9B54-905A8388F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Pilot Study &amp; Public Dataset Comparison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3DDB3A-D4CF-4843-B192-1FB64AE58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2022.04.15 – Nathan T.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SRP166967: Figure 1B &amp; </a:t>
            </a:r>
            <a:r>
              <a:rPr lang="en-US" dirty="0" smtClean="0"/>
              <a:t>1D: Structure Preserved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06" y="1405465"/>
            <a:ext cx="2300269" cy="220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4267" y="944197"/>
            <a:ext cx="108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Paper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17927" y="979581"/>
            <a:ext cx="7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H3</a:t>
            </a:r>
            <a:endParaRPr lang="en-US" b="1" dirty="0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436" y="3869704"/>
            <a:ext cx="2323220" cy="24776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02593" y="1472218"/>
            <a:ext cx="3441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Changed </a:t>
            </a:r>
            <a:r>
              <a:rPr lang="en-US" dirty="0" smtClean="0"/>
              <a:t>Model Colors to be similar to make for easy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Consistent with observed patterns in paper and other </a:t>
            </a:r>
            <a:r>
              <a:rPr lang="en-US" dirty="0" err="1" smtClean="0"/>
              <a:t>scRNA-Seq</a:t>
            </a:r>
            <a:r>
              <a:rPr lang="en-US" dirty="0" smtClean="0"/>
              <a:t> papers: Immune Populations are more similar between cancer models then cancer cells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</a:t>
            </a:r>
            <a:r>
              <a:rPr lang="en-US" dirty="0" smtClean="0"/>
              <a:t> Immune Populations Cell Type Calling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56" y="3965450"/>
            <a:ext cx="5636056" cy="2423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56" y="1313529"/>
            <a:ext cx="5567937" cy="239453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603141" y="1672484"/>
            <a:ext cx="3866326" cy="516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96251" y="2189398"/>
            <a:ext cx="16796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35075" y="3031122"/>
            <a:ext cx="3124792" cy="3672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769307" y="2189398"/>
            <a:ext cx="5012493" cy="555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246385" y="2816403"/>
            <a:ext cx="5594682" cy="2254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990600" y="1841013"/>
            <a:ext cx="4557024" cy="668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371614" y="4605867"/>
            <a:ext cx="1438386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74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172737"/>
            <a:ext cx="10972800" cy="5163014"/>
          </a:xfrm>
        </p:spPr>
        <p:txBody>
          <a:bodyPr/>
          <a:lstStyle/>
          <a:p>
            <a:r>
              <a:rPr lang="en-US" sz="1600" dirty="0"/>
              <a:t>SRP262589</a:t>
            </a:r>
          </a:p>
          <a:p>
            <a:pPr lvl="1"/>
            <a:r>
              <a:rPr lang="en-US" sz="1600" dirty="0"/>
              <a:t>60 total mice (30 on </a:t>
            </a:r>
            <a:r>
              <a:rPr lang="en-US" sz="1600" dirty="0" err="1"/>
              <a:t>avelumab</a:t>
            </a:r>
            <a:r>
              <a:rPr lang="en-US" sz="1600" dirty="0"/>
              <a:t>, 30 not)</a:t>
            </a:r>
          </a:p>
          <a:p>
            <a:pPr lvl="1"/>
            <a:r>
              <a:rPr lang="en-US" sz="1600" dirty="0"/>
              <a:t>CD45+ TILs were FACS purified from CT26 tumors resected 8 days post </a:t>
            </a:r>
            <a:r>
              <a:rPr lang="en-US" sz="1600" dirty="0" err="1"/>
              <a:t>s.c.</a:t>
            </a:r>
            <a:r>
              <a:rPr lang="en-US" sz="1600" dirty="0"/>
              <a:t> implantation. Tumor sampled was a single tumor belonging to a bilateral pair, following resection mice were treated with </a:t>
            </a:r>
            <a:r>
              <a:rPr lang="en-US" sz="1600" dirty="0" err="1"/>
              <a:t>avelumab</a:t>
            </a:r>
            <a:r>
              <a:rPr lang="en-US" sz="1600" dirty="0"/>
              <a:t> to allow correlation of pre-treatment tumor immune cell profiles with treatment response.</a:t>
            </a:r>
          </a:p>
          <a:p>
            <a:pPr lvl="1"/>
            <a:r>
              <a:rPr lang="en-US" sz="1600" dirty="0"/>
              <a:t>Identified Figures that focused on:</a:t>
            </a:r>
          </a:p>
          <a:p>
            <a:pPr lvl="2"/>
            <a:r>
              <a:rPr lang="en-US" sz="1600" dirty="0"/>
              <a:t>Cell Type Calling</a:t>
            </a:r>
          </a:p>
          <a:p>
            <a:pPr lvl="2"/>
            <a:r>
              <a:rPr lang="en-US" sz="1600" dirty="0"/>
              <a:t>Response vs Not Response</a:t>
            </a:r>
          </a:p>
          <a:p>
            <a:pPr lvl="2"/>
            <a:r>
              <a:rPr lang="en-US" sz="1600" dirty="0"/>
              <a:t>Focused on Myeloid </a:t>
            </a:r>
            <a:r>
              <a:rPr lang="en-US" sz="1600" dirty="0" smtClean="0"/>
              <a:t>Population</a:t>
            </a:r>
          </a:p>
          <a:p>
            <a:r>
              <a:rPr lang="en-US" sz="1600" dirty="0" smtClean="0"/>
              <a:t>Dataset was too large to load at once</a:t>
            </a:r>
          </a:p>
          <a:p>
            <a:pPr lvl="1"/>
            <a:r>
              <a:rPr lang="en-US" sz="1600" dirty="0" err="1" smtClean="0"/>
              <a:t>Downsampled</a:t>
            </a:r>
            <a:r>
              <a:rPr lang="en-US" sz="1600" dirty="0"/>
              <a:t>: 90k cells (max 100k cells), 20 samples (10 responders / 10 </a:t>
            </a:r>
            <a:r>
              <a:rPr lang="en-US" sz="1600" dirty="0" err="1"/>
              <a:t>nonresponders</a:t>
            </a:r>
            <a:r>
              <a:rPr lang="en-US" sz="1600" dirty="0"/>
              <a:t>)</a:t>
            </a:r>
          </a:p>
          <a:p>
            <a:r>
              <a:rPr lang="en-US" sz="1600" dirty="0" smtClean="0"/>
              <a:t>Full </a:t>
            </a:r>
            <a:r>
              <a:rPr lang="en-US" sz="1600" dirty="0"/>
              <a:t>Dataset: 60 samples, &gt;400k cells</a:t>
            </a:r>
          </a:p>
          <a:p>
            <a:pPr marL="685800" lvl="1">
              <a:buFontTx/>
              <a:buChar char="-"/>
            </a:pPr>
            <a:r>
              <a:rPr lang="en-US" sz="1600" dirty="0"/>
              <a:t>Server limitations ~load 20 samples at a time</a:t>
            </a:r>
          </a:p>
          <a:p>
            <a:pPr marL="685800" lvl="1">
              <a:buFontTx/>
              <a:buChar char="-"/>
            </a:pPr>
            <a:r>
              <a:rPr lang="en-US" sz="1600" dirty="0"/>
              <a:t>Plot limitations: 100k cells can be </a:t>
            </a:r>
            <a:r>
              <a:rPr lang="en-US" sz="1600" dirty="0" smtClean="0"/>
              <a:t>plotted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Dataset: </a:t>
            </a:r>
            <a:r>
              <a:rPr lang="en-US" dirty="0" smtClean="0"/>
              <a:t>SRP262589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6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168"/>
            <a:ext cx="4664852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SRP262589: Figure </a:t>
            </a:r>
            <a:r>
              <a:rPr lang="en-US" dirty="0"/>
              <a:t>1D: Overall Structure Preserved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63560" y="934398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155" y="934398"/>
            <a:ext cx="8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Paper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28" y="1572211"/>
            <a:ext cx="7174569" cy="3334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2133" y="4906519"/>
            <a:ext cx="5604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Overall Structure preserved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are some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be an artifact of </a:t>
            </a:r>
            <a:r>
              <a:rPr lang="en-US" dirty="0" err="1" smtClean="0"/>
              <a:t>downsampling</a:t>
            </a:r>
            <a:r>
              <a:rPr lang="en-US" dirty="0" smtClean="0"/>
              <a:t> or selecting a subset of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168"/>
            <a:ext cx="4664852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SRP262589: Figure </a:t>
            </a:r>
            <a:r>
              <a:rPr lang="en-US" dirty="0"/>
              <a:t>1D: Overall Structure Preserved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63560" y="934398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6155" y="934398"/>
            <a:ext cx="8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Paper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28" y="1572211"/>
            <a:ext cx="7174569" cy="333430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447800" y="4003040"/>
            <a:ext cx="6797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75930" y="3186854"/>
            <a:ext cx="5130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875930" y="3373120"/>
            <a:ext cx="2895558" cy="1336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794760" y="2433321"/>
            <a:ext cx="2788920" cy="30175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62133" y="4906519"/>
            <a:ext cx="5604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Overall Structure preserved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are some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be an artifact of </a:t>
            </a:r>
            <a:r>
              <a:rPr lang="en-US" dirty="0" err="1" smtClean="0"/>
              <a:t>downsampling</a:t>
            </a:r>
            <a:r>
              <a:rPr lang="en-US" dirty="0" smtClean="0"/>
              <a:t> or selecting a subset of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7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Fig 1 A To Define Data as Responder / Non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36" y="2281226"/>
            <a:ext cx="5468113" cy="29245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1560" y="3143352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 does not mention definition of Responder / Non-Responder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500 mm</a:t>
            </a:r>
            <a:r>
              <a:rPr lang="en-US" baseline="30000" dirty="0" smtClean="0"/>
              <a:t>3</a:t>
            </a:r>
            <a:r>
              <a:rPr lang="en-US" dirty="0"/>
              <a:t> </a:t>
            </a:r>
            <a:r>
              <a:rPr lang="en-US" dirty="0" smtClean="0"/>
              <a:t>seems to be threshold</a:t>
            </a:r>
            <a:endParaRPr lang="en-US" baseline="30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Resulting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38 Responders : 22 Non-Responders</a:t>
            </a:r>
          </a:p>
        </p:txBody>
      </p:sp>
    </p:spTree>
    <p:extLst>
      <p:ext uri="{BB962C8B-B14F-4D97-AF65-F5344CB8AC3E}">
        <p14:creationId xmlns:p14="http://schemas.microsoft.com/office/powerpoint/2010/main" val="263437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Fig 1 A To Define Data as Responder / Non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36" y="2281226"/>
            <a:ext cx="5468113" cy="29245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42930" y="4593203"/>
            <a:ext cx="3140766" cy="0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01560" y="3143352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Paper does not mention definition of Responder / Non-Responder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500 mm</a:t>
            </a:r>
            <a:r>
              <a:rPr lang="en-US" baseline="30000" dirty="0" smtClean="0"/>
              <a:t>3</a:t>
            </a:r>
            <a:r>
              <a:rPr lang="en-US" dirty="0"/>
              <a:t> </a:t>
            </a:r>
            <a:r>
              <a:rPr lang="en-US" dirty="0" smtClean="0"/>
              <a:t>seems to be threshold</a:t>
            </a:r>
            <a:endParaRPr lang="en-US" baseline="30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Resulting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38 Responders : 22 Non-Responders</a:t>
            </a:r>
          </a:p>
        </p:txBody>
      </p:sp>
    </p:spTree>
    <p:extLst>
      <p:ext uri="{BB962C8B-B14F-4D97-AF65-F5344CB8AC3E}">
        <p14:creationId xmlns:p14="http://schemas.microsoft.com/office/powerpoint/2010/main" val="9948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2" t="7103" r="60056" b="2422"/>
          <a:stretch/>
        </p:blipFill>
        <p:spPr>
          <a:xfrm>
            <a:off x="1376680" y="981195"/>
            <a:ext cx="2667000" cy="26619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 2 A &amp; </a:t>
            </a:r>
            <a:r>
              <a:rPr lang="en-US" dirty="0"/>
              <a:t>B: Overall Structure Preserved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/>
          <a:srcRect l="39480" t="5894" r="2109" b="1386"/>
          <a:stretch/>
        </p:blipFill>
        <p:spPr>
          <a:xfrm>
            <a:off x="6065631" y="915155"/>
            <a:ext cx="4081145" cy="27279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567160" y="4868025"/>
            <a:ext cx="44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H3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391487" y="1835265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Paper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03571" y="1116760"/>
            <a:ext cx="1997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 is Preserved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 highlights a key difference is </a:t>
            </a:r>
            <a:r>
              <a:rPr lang="en-US" dirty="0" err="1" smtClean="0"/>
              <a:t>subcluster</a:t>
            </a:r>
            <a:r>
              <a:rPr lang="en-US" dirty="0" smtClean="0"/>
              <a:t> “M_3”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That difference is very subtle: real?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92" y="3799002"/>
            <a:ext cx="5727317" cy="26617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" y="3858875"/>
            <a:ext cx="5469659" cy="25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6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4" y="3913157"/>
            <a:ext cx="5957485" cy="27686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3 A / </a:t>
            </a:r>
            <a:r>
              <a:rPr lang="en-US" dirty="0"/>
              <a:t>B: Overall Structure Preserved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/>
          <a:srcRect r="4491" b="72743"/>
          <a:stretch/>
        </p:blipFill>
        <p:spPr>
          <a:xfrm>
            <a:off x="417621" y="1070981"/>
            <a:ext cx="8192068" cy="2759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90" y="3781625"/>
            <a:ext cx="2669777" cy="2655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67" y="5032554"/>
            <a:ext cx="45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60867" y="2306948"/>
            <a:ext cx="82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Paper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612444" y="921953"/>
            <a:ext cx="3579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Subset data to myeloid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Figure does gradient for various genes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Overall Structure Preserved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</a:t>
            </a:r>
            <a:r>
              <a:rPr lang="en-US" dirty="0"/>
              <a:t>macrophages selected are due to their cell type calling does not allow </a:t>
            </a:r>
            <a:r>
              <a:rPr lang="en-US" dirty="0" smtClean="0"/>
              <a:t>T / B </a:t>
            </a:r>
            <a:r>
              <a:rPr lang="en-US" dirty="0"/>
              <a:t>Cell / macrophage 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4" y="3913157"/>
            <a:ext cx="5957485" cy="27686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3 A / </a:t>
            </a:r>
            <a:r>
              <a:rPr lang="en-US" dirty="0"/>
              <a:t>B: Overall Structure Preserved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/>
          <a:srcRect r="4491" b="72743"/>
          <a:stretch/>
        </p:blipFill>
        <p:spPr>
          <a:xfrm>
            <a:off x="417621" y="1070981"/>
            <a:ext cx="8192068" cy="27594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90" y="3781625"/>
            <a:ext cx="2669777" cy="2655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867" y="5032554"/>
            <a:ext cx="45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H3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60867" y="2306948"/>
            <a:ext cx="82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Paper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612444" y="921953"/>
            <a:ext cx="3579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Subset data to myeloid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Figure does gradient for various genes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Overall Structure Preserved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</a:t>
            </a:r>
            <a:r>
              <a:rPr lang="en-US" dirty="0"/>
              <a:t>macrophages selected are due to their cell type calling does not allow </a:t>
            </a:r>
            <a:r>
              <a:rPr lang="en-US" dirty="0" smtClean="0"/>
              <a:t>T / B </a:t>
            </a:r>
            <a:r>
              <a:rPr lang="en-US" dirty="0"/>
              <a:t>Cell / macrophage mix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595322" y="4498529"/>
            <a:ext cx="1588145" cy="1127760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67424" y="1668969"/>
            <a:ext cx="455097" cy="3817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516623" y="1892489"/>
            <a:ext cx="2844322" cy="28329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703609" y="2827271"/>
            <a:ext cx="1788334" cy="2907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413962" y="2496259"/>
            <a:ext cx="587995" cy="3130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79" y="3962318"/>
            <a:ext cx="6238960" cy="289949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648" y="19220"/>
            <a:ext cx="9634595" cy="1056889"/>
          </a:xfrm>
        </p:spPr>
        <p:txBody>
          <a:bodyPr/>
          <a:lstStyle/>
          <a:p>
            <a:r>
              <a:rPr lang="en-US" dirty="0"/>
              <a:t>Figure 3 A / B</a:t>
            </a:r>
            <a:r>
              <a:rPr lang="en-US" dirty="0" smtClean="0"/>
              <a:t>: Original UMAP Representation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2" y="3962318"/>
            <a:ext cx="5957485" cy="2768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25" y="984909"/>
            <a:ext cx="6270250" cy="29140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00588" y="4608596"/>
            <a:ext cx="1588145" cy="1127760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77388" y="4197116"/>
            <a:ext cx="2299345" cy="2127484"/>
          </a:xfrm>
          <a:prstGeom prst="rect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29336" y="1606627"/>
            <a:ext cx="2838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macrophages selected are due to their cell type calling does not allow T / B Cell / macrophage mix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9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</a:t>
            </a:r>
          </a:p>
          <a:p>
            <a:pPr lvl="1"/>
            <a:r>
              <a:rPr lang="en-US" dirty="0" smtClean="0"/>
              <a:t>Analyzed H3 </a:t>
            </a:r>
            <a:r>
              <a:rPr lang="en-US" dirty="0" err="1" smtClean="0"/>
              <a:t>scRNA-Seq</a:t>
            </a:r>
            <a:r>
              <a:rPr lang="en-US" dirty="0" smtClean="0"/>
              <a:t> Pilot Study</a:t>
            </a:r>
          </a:p>
          <a:p>
            <a:pPr lvl="1"/>
            <a:r>
              <a:rPr lang="en-US" dirty="0" smtClean="0"/>
              <a:t>Compared Pilot Study to PMBC dataset</a:t>
            </a:r>
            <a:endParaRPr lang="en-US" dirty="0"/>
          </a:p>
          <a:p>
            <a:r>
              <a:rPr lang="en-US" dirty="0" smtClean="0"/>
              <a:t>Feedback: Analyze Public Datasets that Mimic Pilot Study</a:t>
            </a:r>
          </a:p>
          <a:p>
            <a:pPr lvl="1"/>
            <a:r>
              <a:rPr lang="en-US" dirty="0" smtClean="0"/>
              <a:t>To verify H3 analysis pipeline capable of capturing the main patterns</a:t>
            </a:r>
          </a:p>
          <a:p>
            <a:r>
              <a:rPr lang="en-US" dirty="0" smtClean="0"/>
              <a:t>To That End: Identified &amp; Analyzed 2 Public Datasets:</a:t>
            </a:r>
          </a:p>
          <a:p>
            <a:pPr lvl="1"/>
            <a:r>
              <a:rPr lang="en-US" dirty="0"/>
              <a:t>Analysis of Single-Cell RNA-</a:t>
            </a:r>
            <a:r>
              <a:rPr lang="en-US" dirty="0" err="1"/>
              <a:t>Seq</a:t>
            </a:r>
            <a:r>
              <a:rPr lang="en-US" dirty="0"/>
              <a:t> Identifies Cell-Cell Communication Associated with Tumor </a:t>
            </a:r>
            <a:r>
              <a:rPr lang="en-US" dirty="0" smtClean="0"/>
              <a:t>Characteristics (</a:t>
            </a:r>
            <a:r>
              <a:rPr lang="en-US" dirty="0"/>
              <a:t>SRP166967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Analysis of Single-Cell RNA-</a:t>
            </a:r>
            <a:r>
              <a:rPr lang="en-US" dirty="0" err="1"/>
              <a:t>Seq</a:t>
            </a:r>
            <a:r>
              <a:rPr lang="en-US" dirty="0"/>
              <a:t> Identifies Cell-Cell Communication Associated with Tumor </a:t>
            </a:r>
            <a:r>
              <a:rPr lang="en-US" dirty="0" smtClean="0"/>
              <a:t>Characteristics (SRP262589)</a:t>
            </a:r>
          </a:p>
          <a:p>
            <a:r>
              <a:rPr lang="en-US" dirty="0" smtClean="0"/>
              <a:t>Rationale</a:t>
            </a:r>
          </a:p>
          <a:p>
            <a:pPr lvl="1"/>
            <a:r>
              <a:rPr lang="en-US" dirty="0" smtClean="0"/>
              <a:t>SRP166967: CT26 &amp; Comparison across multiple Mouse Tumor Models</a:t>
            </a:r>
          </a:p>
          <a:p>
            <a:pPr lvl="1"/>
            <a:r>
              <a:rPr lang="en-US" dirty="0" smtClean="0"/>
              <a:t>SRP262589: CT26 / Enriched for CD45+ Cells / Drug Treatment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Pilot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Pilot </a:t>
            </a:r>
            <a:r>
              <a:rPr lang="en-US" dirty="0" err="1" smtClean="0"/>
              <a:t>scRNA-Seq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Pattern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75" y="3118014"/>
            <a:ext cx="3478942" cy="1793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14" y="4990220"/>
            <a:ext cx="3342664" cy="17456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514" y="1236329"/>
            <a:ext cx="3304249" cy="1748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31" y="3055123"/>
            <a:ext cx="3434949" cy="1801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19681" y="687555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031" y="4911125"/>
            <a:ext cx="3481977" cy="17985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547" y="1223421"/>
            <a:ext cx="3728267" cy="19111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60312" y="933304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BGI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132978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689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589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5549"/>
          <a:stretch/>
        </p:blipFill>
        <p:spPr>
          <a:xfrm>
            <a:off x="998311" y="1896892"/>
            <a:ext cx="5480073" cy="1406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7739" y="15272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039" y="14159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b="21251"/>
          <a:stretch/>
        </p:blipFill>
        <p:spPr>
          <a:xfrm>
            <a:off x="6593818" y="1881373"/>
            <a:ext cx="5529907" cy="1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3"/>
          <a:stretch/>
        </p:blipFill>
        <p:spPr>
          <a:xfrm>
            <a:off x="0" y="1365442"/>
            <a:ext cx="5681133" cy="327505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Despite Noisy: Able To Get Some Patterns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134" y="105688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BGI Condition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50" y="1491675"/>
            <a:ext cx="6503820" cy="3022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6201" y="111531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BGI Control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4" y="4489876"/>
            <a:ext cx="4972601" cy="2138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67" y="4582845"/>
            <a:ext cx="4406199" cy="18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83"/>
          <a:stretch/>
        </p:blipFill>
        <p:spPr>
          <a:xfrm>
            <a:off x="0" y="1365442"/>
            <a:ext cx="5681133" cy="3275051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Despite Noisy: Able To Get Some Patterns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52134" y="105688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BGI Condition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50" y="1491675"/>
            <a:ext cx="6503820" cy="3022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6201" y="111531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BGI Control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4" y="4489876"/>
            <a:ext cx="4972601" cy="2138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67" y="4582845"/>
            <a:ext cx="4406199" cy="18949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10267" y="1701800"/>
            <a:ext cx="1083733" cy="626533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56867" y="2974559"/>
            <a:ext cx="1083733" cy="626533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lot of Noise on </a:t>
            </a:r>
            <a:r>
              <a:rPr lang="en-US" dirty="0" err="1" smtClean="0"/>
              <a:t>scRNA-Seq</a:t>
            </a:r>
            <a:r>
              <a:rPr lang="en-US" dirty="0" smtClean="0"/>
              <a:t> Cell Type Calling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83179" y="1127443"/>
          <a:ext cx="5476556" cy="547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3179" y="1127443"/>
                        <a:ext cx="5476556" cy="5476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256113" y="1245917"/>
          <a:ext cx="5057558" cy="505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Acrobat Document" r:id="rId5" imgW="3657600" imgH="3657600" progId="Acrobat.Document.DC">
                  <p:embed/>
                </p:oleObj>
              </mc:Choice>
              <mc:Fallback>
                <p:oleObj name="Acrobat Document" r:id="rId5" imgW="3657600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56113" y="1245917"/>
                        <a:ext cx="5057558" cy="505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11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Fibroplasts</a:t>
            </a:r>
            <a:r>
              <a:rPr lang="en-US" dirty="0" smtClean="0"/>
              <a:t> and Epithelial Does Not Change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430754" y="1184932"/>
          <a:ext cx="5507940" cy="550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54" y="1184932"/>
                        <a:ext cx="5507940" cy="550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5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Complexity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752358" y="1326879"/>
          <a:ext cx="5355173" cy="5355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Acrobat Document" r:id="rId3" imgW="3657600" imgH="3657600" progId="Acrobat.Document.DC">
                  <p:embed/>
                </p:oleObj>
              </mc:Choice>
              <mc:Fallback>
                <p:oleObj name="Acrobat Document" r:id="rId3" imgW="3657600" imgH="3657600" progId="Acrobat.Document.DC">
                  <p:embed/>
                  <p:pic>
                    <p:nvPicPr>
                      <p:cNvPr id="6" name="Content Placeholder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2358" y="1326879"/>
                        <a:ext cx="5355173" cy="5355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9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6108" y="430407"/>
            <a:ext cx="9275422" cy="1056889"/>
          </a:xfrm>
        </p:spPr>
        <p:txBody>
          <a:bodyPr/>
          <a:lstStyle/>
          <a:p>
            <a:r>
              <a:rPr lang="en-US" dirty="0" smtClean="0"/>
              <a:t>HER2-STING ADC induces significant tumor cell loss in CT-26/HER2 model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099437" y="1795565"/>
          <a:ext cx="9329738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Prism 9" r:id="rId3" imgW="9328956" imgH="3526628" progId="Prism9.Document">
                  <p:embed/>
                </p:oleObj>
              </mc:Choice>
              <mc:Fallback>
                <p:oleObj name="Prism 9" r:id="rId3" imgW="9328956" imgH="3526628" progId="Prism9.Document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9437" y="1795565"/>
                        <a:ext cx="9329738" cy="352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6945288" y="2542215"/>
            <a:ext cx="510988" cy="0"/>
          </a:xfrm>
          <a:prstGeom prst="line">
            <a:avLst/>
          </a:prstGeom>
          <a:ln w="12700">
            <a:solidFill>
              <a:srgbClr val="63646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50741" y="22912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715435" y="2660536"/>
            <a:ext cx="510988" cy="0"/>
          </a:xfrm>
          <a:prstGeom prst="line">
            <a:avLst/>
          </a:prstGeom>
          <a:ln w="12700">
            <a:solidFill>
              <a:srgbClr val="636466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0888" y="24095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9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Number of tumors: 13</a:t>
            </a:r>
          </a:p>
          <a:p>
            <a:pPr fontAlgn="base"/>
            <a:r>
              <a:rPr lang="en-US" dirty="0"/>
              <a:t>Groups: Vehicle (3 mice) and HER2-STING (10 mice)</a:t>
            </a:r>
          </a:p>
          <a:p>
            <a:pPr fontAlgn="base"/>
            <a:r>
              <a:rPr lang="en-US" dirty="0"/>
              <a:t>Dose and treatment time: 1 mg/kg IV of 24-hr treatment</a:t>
            </a:r>
          </a:p>
          <a:p>
            <a:pPr fontAlgn="base"/>
            <a:r>
              <a:rPr lang="en-US" dirty="0"/>
              <a:t>Anticipated number of CD45+ cells</a:t>
            </a:r>
          </a:p>
          <a:p>
            <a:pPr lvl="1" fontAlgn="base"/>
            <a:r>
              <a:rPr lang="en-US" dirty="0"/>
              <a:t>Vehicle: 9 million</a:t>
            </a:r>
          </a:p>
          <a:p>
            <a:pPr lvl="1" fontAlgn="base"/>
            <a:r>
              <a:rPr lang="en-US" dirty="0"/>
              <a:t>HER2-STING: 4.3 million</a:t>
            </a:r>
          </a:p>
          <a:p>
            <a:pPr fontAlgn="base"/>
            <a:r>
              <a:rPr lang="en-US" dirty="0"/>
              <a:t>Submit 3 x 0.5 million cells of the vehicle group sample and </a:t>
            </a:r>
            <a:br>
              <a:rPr lang="en-US" dirty="0"/>
            </a:br>
            <a:r>
              <a:rPr lang="en-US" dirty="0" smtClean="0"/>
              <a:t>3 </a:t>
            </a:r>
            <a:r>
              <a:rPr lang="en-US" dirty="0"/>
              <a:t>x 0.5 million cells of the HER2-STING group sample to MIT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 </a:t>
            </a:r>
            <a:r>
              <a:rPr lang="en-US" dirty="0"/>
              <a:t>ice in the afternoon</a:t>
            </a:r>
          </a:p>
          <a:p>
            <a:pPr fontAlgn="base"/>
            <a:r>
              <a:rPr lang="en-US" dirty="0"/>
              <a:t>Freeze 3 x 1 million cells of the vehicle group sample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dirty="0"/>
              <a:t>x 1 million cells of the HER2-STING group sample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freezing </a:t>
            </a:r>
            <a:r>
              <a:rPr lang="en-US" dirty="0"/>
              <a:t>media and ship to BGI.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Pilot Study Design Reminder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0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76516"/>
            <a:ext cx="9634595" cy="1056889"/>
          </a:xfrm>
        </p:spPr>
        <p:txBody>
          <a:bodyPr/>
          <a:lstStyle/>
          <a:p>
            <a:r>
              <a:rPr lang="en-US" dirty="0" smtClean="0"/>
              <a:t>Thawed CD45+ TILs maintain good viability (&gt;80%) with modest reduction in cell number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683591" y="1925638"/>
          <a:ext cx="8647112" cy="300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Prism 9" r:id="rId3" imgW="8647219" imgH="3005125" progId="Prism9.Document">
                  <p:embed/>
                </p:oleObj>
              </mc:Choice>
              <mc:Fallback>
                <p:oleObj name="Prism 9" r:id="rId3" imgW="8647219" imgH="3005125" progId="Prism9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3591" y="1925638"/>
                        <a:ext cx="8647112" cy="300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15553" y="367912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1.3 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75930" y="4048454"/>
            <a:ext cx="135945" cy="1075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11875" y="3935616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 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94532" y="5670768"/>
            <a:ext cx="923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 concentration needs to be 700-1,200 </a:t>
            </a:r>
            <a:r>
              <a:rPr lang="en-US" dirty="0"/>
              <a:t>cells/</a:t>
            </a:r>
            <a:r>
              <a:rPr lang="el-GR" dirty="0"/>
              <a:t>μ</a:t>
            </a:r>
            <a:r>
              <a:rPr lang="en-US" dirty="0" smtClean="0"/>
              <a:t>l prior to run </a:t>
            </a:r>
            <a:r>
              <a:rPr lang="en-US" dirty="0"/>
              <a:t>10x Genomics Single Cell </a:t>
            </a:r>
            <a:r>
              <a:rPr lang="en-US" dirty="0" smtClean="0"/>
              <a:t>protocols, only need to load 5k to 10k cells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0982" y="5043613"/>
            <a:ext cx="6308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CD45+ purity (80.0% for untreated and 92.3% for treated sample)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648" y="328705"/>
            <a:ext cx="9634595" cy="61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Freeze/thaw process has minimum impact on TIL composition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1905" y="3638423"/>
            <a:ext cx="1867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CD11b+, F4/80+, Ly6C-, Ly6G-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837765" y="3638425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CD11b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Ly6G+, Ly6Clow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347882" y="3638424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CD11b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Ly6G-, Ly6Chigh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112124" y="6293772"/>
            <a:ext cx="9845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CD3-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NKp46+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471408" y="6360133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CD3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CD8+, CD4-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30125" y="6349367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CD3+, CD8-, CD4</a:t>
            </a:r>
            <a:r>
              <a:rPr lang="en-GB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67858" y="1084246"/>
          <a:ext cx="7708900" cy="552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Prism 9" r:id="rId3" imgW="9322833" imgH="6677976" progId="Prism9.Document">
                  <p:embed/>
                </p:oleObj>
              </mc:Choice>
              <mc:Fallback>
                <p:oleObj name="Prism 9" r:id="rId3" imgW="9322833" imgH="6677976" progId="Prism9.Document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7858" y="1084246"/>
                        <a:ext cx="7708900" cy="552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36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678858" y="1888519"/>
          <a:ext cx="5637213" cy="354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Prism 9" r:id="rId3" imgW="5637925" imgH="3544996" progId="Prism9.Document">
                  <p:embed/>
                </p:oleObj>
              </mc:Choice>
              <mc:Fallback>
                <p:oleObj name="Prism 9" r:id="rId3" imgW="5637925" imgH="3544996" progId="Prism9.Document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8858" y="1888519"/>
                        <a:ext cx="5637213" cy="354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HER2-STING ADC activates immune cells in CT26 tumors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684494" y="1958975"/>
            <a:ext cx="1434353" cy="49735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Macrophage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41458" y="1958975"/>
            <a:ext cx="1434353" cy="49735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CD8 T cell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24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79"/>
          <a:stretch/>
        </p:blipFill>
        <p:spPr>
          <a:xfrm>
            <a:off x="2275435" y="1347975"/>
            <a:ext cx="6040636" cy="499573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Gating strategy for myeloid panel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2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9"/>
          <a:stretch/>
        </p:blipFill>
        <p:spPr>
          <a:xfrm>
            <a:off x="2696772" y="1675846"/>
            <a:ext cx="5957701" cy="49281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In All Cells</a:t>
            </a:r>
          </a:p>
          <a:p>
            <a:pPr lvl="1"/>
            <a:r>
              <a:rPr lang="en-US" dirty="0" smtClean="0"/>
              <a:t>37,242 cells</a:t>
            </a:r>
          </a:p>
          <a:p>
            <a:pPr lvl="1"/>
            <a:r>
              <a:rPr lang="en-US" dirty="0" smtClean="0"/>
              <a:t>Applying Filters in paper = 11,863 cells (paper states 10,573 cells)</a:t>
            </a:r>
          </a:p>
          <a:p>
            <a:r>
              <a:rPr lang="en-US" dirty="0" smtClean="0"/>
              <a:t>Paper Conditions</a:t>
            </a:r>
          </a:p>
          <a:p>
            <a:pPr lvl="1"/>
            <a:r>
              <a:rPr lang="en-US" dirty="0" smtClean="0"/>
              <a:t>Each cell must have at least 1,500 genes with 1 read count</a:t>
            </a:r>
          </a:p>
          <a:p>
            <a:pPr lvl="1"/>
            <a:r>
              <a:rPr lang="en-US" dirty="0" smtClean="0"/>
              <a:t>Transforms Counts to TPM</a:t>
            </a:r>
          </a:p>
          <a:p>
            <a:pPr lvl="1"/>
            <a:r>
              <a:rPr lang="en-US" dirty="0" smtClean="0"/>
              <a:t>Normalize Expression to </a:t>
            </a:r>
            <a:r>
              <a:rPr lang="en-US" dirty="0"/>
              <a:t>&gt;3,000 housekeeping </a:t>
            </a:r>
            <a:r>
              <a:rPr lang="en-US" dirty="0" smtClean="0"/>
              <a:t>genes</a:t>
            </a:r>
          </a:p>
          <a:p>
            <a:pPr lvl="1"/>
            <a:r>
              <a:rPr lang="en-US" dirty="0" smtClean="0"/>
              <a:t>Cell type caller reference based on less robust reference</a:t>
            </a:r>
          </a:p>
          <a:p>
            <a:r>
              <a:rPr lang="en-US" dirty="0" smtClean="0"/>
              <a:t>H3 Method</a:t>
            </a:r>
          </a:p>
          <a:p>
            <a:pPr lvl="1"/>
            <a:r>
              <a:rPr lang="en-US" dirty="0" smtClean="0"/>
              <a:t>Gene, Count, and Mitochondrial Contamination</a:t>
            </a:r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SRP166967 </a:t>
            </a:r>
            <a:r>
              <a:rPr lang="en-US" dirty="0" smtClean="0"/>
              <a:t> 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5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92" y="1147763"/>
            <a:ext cx="4740985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SRP166967 (Possible Alternate Figure)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02" y="2039723"/>
            <a:ext cx="6410144" cy="191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9165" y="1249363"/>
            <a:ext cx="3800020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 Figure 2S 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6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2503" y="1249363"/>
            <a:ext cx="5213344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4S A (from a different dataset)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0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01" y="3351696"/>
            <a:ext cx="8764223" cy="1076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Evaluation (Report)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2601" y="1606014"/>
            <a:ext cx="105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Next few slides represent a pdf report for a </a:t>
            </a:r>
            <a:r>
              <a:rPr lang="en-US" dirty="0" err="1" smtClean="0"/>
              <a:t>scRNA-Seq</a:t>
            </a:r>
            <a:r>
              <a:rPr lang="en-US" dirty="0" smtClean="0"/>
              <a:t> analysis as possible deliverable for an H3 </a:t>
            </a:r>
            <a:r>
              <a:rPr lang="en-US" dirty="0" err="1" smtClean="0"/>
              <a:t>scRNA-Seq</a:t>
            </a:r>
            <a:r>
              <a:rPr lang="en-US" dirty="0" smtClean="0"/>
              <a:t> analysis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4117" y="2900110"/>
            <a:ext cx="14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Report Start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08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9" idx="1"/>
            <a:endCxn id="38" idx="3"/>
          </p:cNvCxnSpPr>
          <p:nvPr/>
        </p:nvCxnSpPr>
        <p:spPr>
          <a:xfrm flipH="1">
            <a:off x="2850860" y="3286997"/>
            <a:ext cx="869221" cy="1555816"/>
          </a:xfrm>
          <a:prstGeom prst="straightConnector1">
            <a:avLst/>
          </a:prstGeom>
          <a:ln>
            <a:solidFill>
              <a:srgbClr val="CAE7B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  <a:endCxn id="38" idx="3"/>
          </p:cNvCxnSpPr>
          <p:nvPr/>
        </p:nvCxnSpPr>
        <p:spPr>
          <a:xfrm flipH="1">
            <a:off x="2850860" y="4028753"/>
            <a:ext cx="1535731" cy="814060"/>
          </a:xfrm>
          <a:prstGeom prst="straightConnector1">
            <a:avLst/>
          </a:prstGeom>
          <a:ln>
            <a:solidFill>
              <a:srgbClr val="CAE7B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3" idx="1"/>
            <a:endCxn id="38" idx="3"/>
          </p:cNvCxnSpPr>
          <p:nvPr/>
        </p:nvCxnSpPr>
        <p:spPr>
          <a:xfrm flipH="1" flipV="1">
            <a:off x="2850860" y="4842813"/>
            <a:ext cx="1416796" cy="1248628"/>
          </a:xfrm>
          <a:prstGeom prst="straightConnector1">
            <a:avLst/>
          </a:prstGeom>
          <a:ln>
            <a:solidFill>
              <a:srgbClr val="CAE7B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Pipeline </a:t>
            </a:r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177590" y="1432267"/>
            <a:ext cx="1082077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BGI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331980" y="1407158"/>
            <a:ext cx="2421467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Download &amp; Preprocessing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2"/>
            <a:endCxn id="12" idx="0"/>
          </p:cNvCxnSpPr>
          <p:nvPr/>
        </p:nvCxnSpPr>
        <p:spPr>
          <a:xfrm flipH="1">
            <a:off x="5614812" y="1907671"/>
            <a:ext cx="2927902" cy="3782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655074" y="2285970"/>
            <a:ext cx="1919476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 Dat</a:t>
            </a:r>
            <a:r>
              <a:rPr lang="en-US" dirty="0" smtClean="0"/>
              <a:t>a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2"/>
            <a:endCxn id="49" idx="0"/>
          </p:cNvCxnSpPr>
          <p:nvPr/>
        </p:nvCxnSpPr>
        <p:spPr>
          <a:xfrm>
            <a:off x="5614812" y="2786483"/>
            <a:ext cx="0" cy="2502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386591" y="3778496"/>
            <a:ext cx="2456441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Extensive QC &amp; Filtering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9" idx="2"/>
            <a:endCxn id="19" idx="0"/>
          </p:cNvCxnSpPr>
          <p:nvPr/>
        </p:nvCxnSpPr>
        <p:spPr>
          <a:xfrm>
            <a:off x="5614812" y="3537253"/>
            <a:ext cx="0" cy="24124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266586" y="4577077"/>
            <a:ext cx="2694311" cy="66787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Reduction &amp; Cluster Analysis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19" idx="2"/>
            <a:endCxn id="26" idx="0"/>
          </p:cNvCxnSpPr>
          <p:nvPr/>
        </p:nvCxnSpPr>
        <p:spPr>
          <a:xfrm flipH="1">
            <a:off x="5613742" y="4279009"/>
            <a:ext cx="1070" cy="2980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09543" y="3032558"/>
            <a:ext cx="458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Filter On: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# </a:t>
            </a:r>
            <a:r>
              <a:rPr lang="en-US" dirty="0" smtClean="0"/>
              <a:t>of Genes </a:t>
            </a:r>
            <a:r>
              <a:rPr lang="en-US" dirty="0" smtClean="0"/>
              <a:t>Expressed: &gt;200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Expression Amount: &gt;1,000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% </a:t>
            </a:r>
            <a:r>
              <a:rPr lang="en-US" dirty="0" smtClean="0"/>
              <a:t>of Mitochondrial </a:t>
            </a:r>
            <a:r>
              <a:rPr lang="en-US" dirty="0" smtClean="0"/>
              <a:t>Contamination: &lt;5%</a:t>
            </a:r>
            <a:endParaRPr lang="en-US" dirty="0" smtClean="0"/>
          </a:p>
        </p:txBody>
      </p:sp>
      <p:sp>
        <p:nvSpPr>
          <p:cNvPr id="33" name="Rounded Rectangle 32"/>
          <p:cNvSpPr/>
          <p:nvPr/>
        </p:nvSpPr>
        <p:spPr>
          <a:xfrm>
            <a:off x="4267656" y="5841184"/>
            <a:ext cx="2694311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Type Calling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26" idx="2"/>
            <a:endCxn id="33" idx="0"/>
          </p:cNvCxnSpPr>
          <p:nvPr/>
        </p:nvCxnSpPr>
        <p:spPr>
          <a:xfrm>
            <a:off x="5613742" y="5244947"/>
            <a:ext cx="1070" cy="5962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07249" y="4577077"/>
            <a:ext cx="445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SingleR</a:t>
            </a:r>
            <a:r>
              <a:rPr lang="en-US" b="1" dirty="0" smtClean="0"/>
              <a:t> </a:t>
            </a:r>
            <a:r>
              <a:rPr lang="en-US" b="1" dirty="0" smtClean="0"/>
              <a:t>Cell type </a:t>
            </a:r>
            <a:r>
              <a:rPr lang="en-US" b="1" dirty="0" smtClean="0"/>
              <a:t>calling: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Definition of &gt;400 cell culture Microarray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expressed genes = cell type definition</a:t>
            </a:r>
            <a:endParaRPr lang="en-US" dirty="0" smtClean="0"/>
          </a:p>
        </p:txBody>
      </p:sp>
      <p:sp>
        <p:nvSpPr>
          <p:cNvPr id="38" name="Rounded Rectangle 37"/>
          <p:cNvSpPr/>
          <p:nvPr/>
        </p:nvSpPr>
        <p:spPr>
          <a:xfrm>
            <a:off x="906557" y="4608036"/>
            <a:ext cx="1944303" cy="46955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S3 Bucket Stored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6211" y="2726009"/>
            <a:ext cx="274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*Costs ~$45 per sample in computational costs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63781" y="980514"/>
            <a:ext cx="155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Public Dataset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406729" y="1071020"/>
            <a:ext cx="215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H3 Pilot </a:t>
            </a:r>
            <a:r>
              <a:rPr lang="en-US" b="1" dirty="0" err="1" smtClean="0"/>
              <a:t>scRNA-Seq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41" name="Rounded Rectangle 40"/>
          <p:cNvSpPr/>
          <p:nvPr/>
        </p:nvSpPr>
        <p:spPr>
          <a:xfrm>
            <a:off x="3603404" y="1432267"/>
            <a:ext cx="1082077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MIT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41" idx="2"/>
            <a:endCxn id="12" idx="0"/>
          </p:cNvCxnSpPr>
          <p:nvPr/>
        </p:nvCxnSpPr>
        <p:spPr>
          <a:xfrm>
            <a:off x="4144443" y="1932780"/>
            <a:ext cx="1470369" cy="3531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7" idx="2"/>
            <a:endCxn id="12" idx="0"/>
          </p:cNvCxnSpPr>
          <p:nvPr/>
        </p:nvCxnSpPr>
        <p:spPr>
          <a:xfrm>
            <a:off x="2718629" y="1932780"/>
            <a:ext cx="2896183" cy="3531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720081" y="3036740"/>
            <a:ext cx="3789462" cy="50051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Quantify &amp; Basic QC (Cell Ranger)</a:t>
            </a:r>
          </a:p>
        </p:txBody>
      </p:sp>
      <p:cxnSp>
        <p:nvCxnSpPr>
          <p:cNvPr id="97" name="Straight Arrow Connector 96"/>
          <p:cNvCxnSpPr>
            <a:stCxn id="26" idx="1"/>
            <a:endCxn id="38" idx="3"/>
          </p:cNvCxnSpPr>
          <p:nvPr/>
        </p:nvCxnSpPr>
        <p:spPr>
          <a:xfrm flipH="1" flipV="1">
            <a:off x="2850860" y="4842813"/>
            <a:ext cx="1415726" cy="68199"/>
          </a:xfrm>
          <a:prstGeom prst="straightConnector1">
            <a:avLst/>
          </a:prstGeom>
          <a:ln>
            <a:solidFill>
              <a:srgbClr val="CAE7B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76211" y="4143750"/>
            <a:ext cx="379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AWS: Cloud Computing Implemented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03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9" grpId="0" animBg="1"/>
      <p:bldP spid="26" grpId="0" animBg="1"/>
      <p:bldP spid="32" grpId="0"/>
      <p:bldP spid="33" grpId="0" animBg="1"/>
      <p:bldP spid="37" grpId="0"/>
      <p:bldP spid="38" grpId="0" animBg="1"/>
      <p:bldP spid="2" grpId="0"/>
      <p:bldP spid="24" grpId="0"/>
      <p:bldP spid="40" grpId="0"/>
      <p:bldP spid="41" grpId="0" animBg="1"/>
      <p:bldP spid="49" grpId="0" animBg="1"/>
      <p:bldP spid="10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Part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577" y="1211293"/>
            <a:ext cx="751356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PT 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92" y="1492617"/>
            <a:ext cx="889759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614"/>
          <a:stretch/>
        </p:blipFill>
        <p:spPr>
          <a:xfrm>
            <a:off x="1997774" y="1665788"/>
            <a:ext cx="7617011" cy="36853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Sources of Variation: Cell Cycle Phase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47" y="1339503"/>
            <a:ext cx="9173855" cy="4982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variation and </a:t>
            </a:r>
            <a:r>
              <a:rPr lang="en-US" dirty="0" err="1" smtClean="0"/>
              <a:t>similiarity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5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074" y="1249363"/>
            <a:ext cx="767536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clusters and gene markers per cluster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363"/>
            <a:ext cx="8034376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Representations between different clusters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1" y="1269781"/>
            <a:ext cx="5950498" cy="45053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Dataset Examples from H3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60" y="1269781"/>
            <a:ext cx="6089246" cy="47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0008" y="1095538"/>
            <a:ext cx="4331941" cy="22276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70E49-C1D0-4349-9A07-FF590785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7E2070-9425-C048-8921-807AA10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Quality Control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9747E-7623-A14A-9B43-10392E72DC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26" y="1422927"/>
            <a:ext cx="7127195" cy="2548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0" y="4092554"/>
            <a:ext cx="7367068" cy="19912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7118" y="3530118"/>
            <a:ext cx="42708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Fresh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had consistent viability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1-3: 1.9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Sample 4-6: 4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Library Preparation &amp; QC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and Cell Loading different between 1-3 vs 4-6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Cell Viability, inconsistent despite the consistent viability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410008" y="1095538"/>
            <a:ext cx="0" cy="55084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234040" y="3273444"/>
            <a:ext cx="4663981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38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715" y="2191314"/>
            <a:ext cx="9070230" cy="31492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UMI, Gene Counts, Mitochondrial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267" y="1249168"/>
            <a:ext cx="817617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UMAP of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828" y="1956021"/>
            <a:ext cx="4863272" cy="40424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Public Datasets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22584" y="146857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SRP262589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9" y="1929593"/>
            <a:ext cx="4820633" cy="40688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9309" y="146878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SRP166967</a:t>
            </a:r>
          </a:p>
        </p:txBody>
      </p:sp>
    </p:spTree>
    <p:extLst>
      <p:ext uri="{BB962C8B-B14F-4D97-AF65-F5344CB8AC3E}">
        <p14:creationId xmlns:p14="http://schemas.microsoft.com/office/powerpoint/2010/main" val="37070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279" y="4446733"/>
            <a:ext cx="3965403" cy="20785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10k PMBC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2" y="4409932"/>
            <a:ext cx="6288375" cy="2152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4" y="1101051"/>
            <a:ext cx="4761373" cy="3181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04" y="1828514"/>
            <a:ext cx="4998197" cy="18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0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8557" y="2875860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38896" y="1730584"/>
            <a:ext cx="147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28913" y="2840272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D679BB-8591-9F4B-A73F-3BCA1B3CE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12"/>
          <a:stretch/>
        </p:blipFill>
        <p:spPr>
          <a:xfrm>
            <a:off x="3733391" y="1378896"/>
            <a:ext cx="5465760" cy="1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5549"/>
          <a:stretch/>
        </p:blipFill>
        <p:spPr>
          <a:xfrm>
            <a:off x="998311" y="1873092"/>
            <a:ext cx="5480073" cy="1406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7739" y="15272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039" y="13921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b="21251"/>
          <a:stretch/>
        </p:blipFill>
        <p:spPr>
          <a:xfrm>
            <a:off x="6593818" y="1881373"/>
            <a:ext cx="5529907" cy="1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4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 By Sample Percentage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96000" y="1443316"/>
          <a:ext cx="5742504" cy="4594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1443316"/>
                        <a:ext cx="5742504" cy="4594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29296" y="1443316"/>
          <a:ext cx="5966704" cy="477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9296" y="1443316"/>
                        <a:ext cx="5966704" cy="4773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5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BGI Percentage Pie Charts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864895" y="1116034"/>
          <a:ext cx="3513163" cy="281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5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4895" y="1116034"/>
                        <a:ext cx="3513163" cy="281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545798" y="4084441"/>
          <a:ext cx="3400547" cy="272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6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5798" y="4084441"/>
                        <a:ext cx="3400547" cy="2720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521773" y="3985711"/>
          <a:ext cx="4124430" cy="329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" name="Acrobat Document" r:id="rId7" imgW="4571803" imgH="3657600" progId="Acrobat.Document.DC">
                  <p:embed/>
                </p:oleObj>
              </mc:Choice>
              <mc:Fallback>
                <p:oleObj name="Acrobat Document" r:id="rId7" imgW="4571803" imgH="3657600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21773" y="3985711"/>
                        <a:ext cx="4124430" cy="3299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297423" y="1189790"/>
          <a:ext cx="3690799" cy="2952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8" name="Acrobat Document" r:id="rId9" imgW="4571803" imgH="3657600" progId="Acrobat.Document.DC">
                  <p:embed/>
                </p:oleObj>
              </mc:Choice>
              <mc:Fallback>
                <p:oleObj name="Acrobat Document" r:id="rId9" imgW="4571803" imgH="36576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7423" y="1189790"/>
                        <a:ext cx="3690799" cy="2952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509934" y="1223104"/>
          <a:ext cx="3576671" cy="286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" name="Acrobat Document" r:id="rId11" imgW="4571803" imgH="3657600" progId="Acrobat.Document.DC">
                  <p:embed/>
                </p:oleObj>
              </mc:Choice>
              <mc:Fallback>
                <p:oleObj name="Acrobat Document" r:id="rId11" imgW="4571803" imgH="3657600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09934" y="1223104"/>
                        <a:ext cx="3576671" cy="286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0463" y="2284440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0462" y="4730746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 Percentage Pie Charts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516154" y="3889745"/>
          <a:ext cx="3710318" cy="296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8" name="Acrobat Document" r:id="rId3" imgW="4571803" imgH="3657600" progId="Acrobat.Document.DC">
                  <p:embed/>
                </p:oleObj>
              </mc:Choice>
              <mc:Fallback>
                <p:oleObj name="Acrobat Document" r:id="rId3" imgW="4571803" imgH="36576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16154" y="3889745"/>
                        <a:ext cx="3710318" cy="2968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02339" y="987939"/>
          <a:ext cx="3664109" cy="293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9" name="Acrobat Document" r:id="rId5" imgW="4571803" imgH="3657600" progId="Acrobat.Document.DC">
                  <p:embed/>
                </p:oleObj>
              </mc:Choice>
              <mc:Fallback>
                <p:oleObj name="Acrobat Document" r:id="rId5" imgW="4571803" imgH="3657600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2339" y="987939"/>
                        <a:ext cx="3664109" cy="293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94811" y="926540"/>
          <a:ext cx="3763903" cy="301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0" name="Acrobat Document" r:id="rId7" imgW="4571803" imgH="3657600" progId="Acrobat.Document.DC">
                  <p:embed/>
                </p:oleObj>
              </mc:Choice>
              <mc:Fallback>
                <p:oleObj name="Acrobat Document" r:id="rId7" imgW="4571803" imgH="3657600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4811" y="926540"/>
                        <a:ext cx="3763903" cy="301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02339" y="3550358"/>
          <a:ext cx="3576992" cy="2861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1" name="Acrobat Document" r:id="rId9" imgW="4571803" imgH="3657600" progId="Acrobat.Document.DC">
                  <p:embed/>
                </p:oleObj>
              </mc:Choice>
              <mc:Fallback>
                <p:oleObj name="Acrobat Document" r:id="rId9" imgW="4571803" imgH="3657600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2339" y="3550358"/>
                        <a:ext cx="3576992" cy="2861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952333" y="3570486"/>
          <a:ext cx="3791893" cy="3033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2" name="Acrobat Document" r:id="rId11" imgW="4571803" imgH="3657600" progId="Acrobat.Document.DC">
                  <p:embed/>
                </p:oleObj>
              </mc:Choice>
              <mc:Fallback>
                <p:oleObj name="Acrobat Document" r:id="rId11" imgW="4571803" imgH="365760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2333" y="3570486"/>
                        <a:ext cx="3791893" cy="3033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420478" y="877799"/>
          <a:ext cx="3577921" cy="28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3" name="Acrobat Document" r:id="rId13" imgW="4571803" imgH="3657600" progId="Acrobat.Document.DC">
                  <p:embed/>
                </p:oleObj>
              </mc:Choice>
              <mc:Fallback>
                <p:oleObj name="Acrobat Document" r:id="rId13" imgW="4571803" imgH="365760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20478" y="877799"/>
                        <a:ext cx="3577921" cy="286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16378" y="1939636"/>
            <a:ext cx="10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3900" y="4436741"/>
            <a:ext cx="10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4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01" y="3351696"/>
            <a:ext cx="8764223" cy="1076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Evaluation (Report)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42601" y="1606014"/>
            <a:ext cx="1054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Next few slides represent a pdf report for a </a:t>
            </a:r>
            <a:r>
              <a:rPr lang="en-US" dirty="0" err="1" smtClean="0"/>
              <a:t>scRNA-Seq</a:t>
            </a:r>
            <a:r>
              <a:rPr lang="en-US" dirty="0" smtClean="0"/>
              <a:t> analysis as possible deliverable for an H3 </a:t>
            </a:r>
            <a:r>
              <a:rPr lang="en-US" dirty="0" err="1" smtClean="0"/>
              <a:t>scRNA-Seq</a:t>
            </a:r>
            <a:r>
              <a:rPr lang="en-US" dirty="0" smtClean="0"/>
              <a:t> analysis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4117" y="2900110"/>
            <a:ext cx="148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Report Start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59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Part 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577" y="1211293"/>
            <a:ext cx="751356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and Filtering PT 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992" y="1492617"/>
            <a:ext cx="889759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614"/>
          <a:stretch/>
        </p:blipFill>
        <p:spPr>
          <a:xfrm>
            <a:off x="1997774" y="1665788"/>
            <a:ext cx="7617011" cy="36853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Sources of Variation: Cell Cycle Phase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14C535E-0001-8A47-9236-BE4E63848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130219"/>
              </p:ext>
            </p:extLst>
          </p:nvPr>
        </p:nvGraphicFramePr>
        <p:xfrm>
          <a:off x="220133" y="892249"/>
          <a:ext cx="11870271" cy="558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753">
                  <a:extLst>
                    <a:ext uri="{9D8B030D-6E8A-4147-A177-3AD203B41FA5}">
                      <a16:colId xmlns:a16="http://schemas.microsoft.com/office/drawing/2014/main" val="981506969"/>
                    </a:ext>
                  </a:extLst>
                </a:gridCol>
                <a:gridCol w="1695753">
                  <a:extLst>
                    <a:ext uri="{9D8B030D-6E8A-4147-A177-3AD203B41FA5}">
                      <a16:colId xmlns:a16="http://schemas.microsoft.com/office/drawing/2014/main" val="3351727344"/>
                    </a:ext>
                  </a:extLst>
                </a:gridCol>
                <a:gridCol w="1695753">
                  <a:extLst>
                    <a:ext uri="{9D8B030D-6E8A-4147-A177-3AD203B41FA5}">
                      <a16:colId xmlns:a16="http://schemas.microsoft.com/office/drawing/2014/main" val="1575886967"/>
                    </a:ext>
                  </a:extLst>
                </a:gridCol>
                <a:gridCol w="1695753">
                  <a:extLst>
                    <a:ext uri="{9D8B030D-6E8A-4147-A177-3AD203B41FA5}">
                      <a16:colId xmlns:a16="http://schemas.microsoft.com/office/drawing/2014/main" val="4227716121"/>
                    </a:ext>
                  </a:extLst>
                </a:gridCol>
                <a:gridCol w="1695753">
                  <a:extLst>
                    <a:ext uri="{9D8B030D-6E8A-4147-A177-3AD203B41FA5}">
                      <a16:colId xmlns:a16="http://schemas.microsoft.com/office/drawing/2014/main" val="311593134"/>
                    </a:ext>
                  </a:extLst>
                </a:gridCol>
                <a:gridCol w="1695753">
                  <a:extLst>
                    <a:ext uri="{9D8B030D-6E8A-4147-A177-3AD203B41FA5}">
                      <a16:colId xmlns:a16="http://schemas.microsoft.com/office/drawing/2014/main" val="532298150"/>
                    </a:ext>
                  </a:extLst>
                </a:gridCol>
                <a:gridCol w="1695753">
                  <a:extLst>
                    <a:ext uri="{9D8B030D-6E8A-4147-A177-3AD203B41FA5}">
                      <a16:colId xmlns:a16="http://schemas.microsoft.com/office/drawing/2014/main" val="3189536411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#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 Cells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Reads Per Cell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Genes per Cell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Sequencing Saturation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Reads Mapped to Intergenic Regions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Mapped to Transcriptome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3238963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10x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PBMC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9,247 (3,082)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49,311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2,277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1414587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SRP166967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50,008 (1,786)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12,492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3778618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SRP262589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452,460 (7,541)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5048925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6537522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20,574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(6,858)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49,018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3,794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73.80%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4885632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8,171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(4,085)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82,000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3,441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620936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1998119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16,218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(5,406)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76,790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1,914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0990389"/>
                  </a:ext>
                </a:extLst>
              </a:tr>
              <a:tr h="491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4,495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(1,498)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298,187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1,178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60094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E275CC-5218-AA48-A733-81561679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84DAF-BB14-6A48-A682-EF1784E5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211974"/>
            <a:ext cx="9634595" cy="557354"/>
          </a:xfrm>
        </p:spPr>
        <p:txBody>
          <a:bodyPr/>
          <a:lstStyle/>
          <a:p>
            <a:r>
              <a:rPr lang="en-US" dirty="0" smtClean="0"/>
              <a:t>Dataset Comparisons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791A-19CB-4243-BC9E-873D6B0767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90808" y="6419334"/>
            <a:ext cx="549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() = average, BGI Condition had 1 failed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247" y="1339503"/>
            <a:ext cx="9173855" cy="4982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variation and </a:t>
            </a:r>
            <a:r>
              <a:rPr lang="en-US" dirty="0" err="1" smtClean="0"/>
              <a:t>similiarity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074" y="1249363"/>
            <a:ext cx="767536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clusters and gene markers per cluster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249363"/>
            <a:ext cx="8034376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Representations between different clusters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8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1" y="1269781"/>
            <a:ext cx="5950498" cy="45053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Dataset Examples from H3 Evaluation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60" y="1269781"/>
            <a:ext cx="6089246" cy="47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pass analysis to assess the quality </a:t>
            </a:r>
            <a:r>
              <a:rPr lang="en-US" dirty="0" smtClean="0"/>
              <a:t>&amp; Cell type Calling of </a:t>
            </a:r>
            <a:r>
              <a:rPr lang="en-US" dirty="0"/>
              <a:t>Pilot </a:t>
            </a:r>
            <a:r>
              <a:rPr lang="en-US" dirty="0" err="1"/>
              <a:t>scRNA-Seq</a:t>
            </a:r>
            <a:r>
              <a:rPr lang="en-US" dirty="0"/>
              <a:t> Data</a:t>
            </a:r>
          </a:p>
          <a:p>
            <a:r>
              <a:rPr lang="en-US" dirty="0"/>
              <a:t>3 Datasets</a:t>
            </a:r>
          </a:p>
          <a:p>
            <a:pPr lvl="1"/>
            <a:r>
              <a:rPr lang="en-US" dirty="0"/>
              <a:t>10k PMBC (Comparison)</a:t>
            </a:r>
          </a:p>
          <a:p>
            <a:pPr lvl="1"/>
            <a:r>
              <a:rPr lang="en-US" dirty="0"/>
              <a:t>BGI</a:t>
            </a:r>
          </a:p>
          <a:p>
            <a:pPr lvl="1"/>
            <a:r>
              <a:rPr lang="en-US" dirty="0"/>
              <a:t>MIT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Datasets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&amp; Sampling Depth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25549"/>
          <a:stretch/>
        </p:blipFill>
        <p:spPr>
          <a:xfrm>
            <a:off x="998311" y="1873092"/>
            <a:ext cx="5480073" cy="14064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87739" y="15272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45" y="2261956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79039" y="1392168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b="21251"/>
          <a:stretch/>
        </p:blipFill>
        <p:spPr>
          <a:xfrm>
            <a:off x="6593818" y="1881373"/>
            <a:ext cx="5529907" cy="14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89"/>
          <a:stretch/>
        </p:blipFill>
        <p:spPr>
          <a:xfrm>
            <a:off x="1002687" y="3245192"/>
            <a:ext cx="5663770" cy="148490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5975" y="321552"/>
            <a:ext cx="9634595" cy="1056889"/>
          </a:xfrm>
        </p:spPr>
        <p:txBody>
          <a:bodyPr/>
          <a:lstStyle/>
          <a:p>
            <a:r>
              <a:rPr lang="en-US" dirty="0"/>
              <a:t>Distribution &amp; Sampling </a:t>
            </a:r>
            <a:r>
              <a:rPr lang="en-US" dirty="0" smtClean="0"/>
              <a:t>Depth </a:t>
            </a:r>
            <a:br>
              <a:rPr lang="en-US" dirty="0" smtClean="0"/>
            </a:br>
            <a:r>
              <a:rPr lang="en-US" dirty="0" smtClean="0"/>
              <a:t>(Compared to ‘easy’ dataset)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1858" y="372519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7" y="4735121"/>
            <a:ext cx="5475697" cy="18688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857" y="5148409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8557" y="2875860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3046" b="21835"/>
          <a:stretch/>
        </p:blipFill>
        <p:spPr>
          <a:xfrm>
            <a:off x="6593818" y="3300115"/>
            <a:ext cx="5598182" cy="1458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0065" y="1741433"/>
            <a:ext cx="272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10k PMBC Control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8913" y="2840272"/>
            <a:ext cx="155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BGI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71" y="4737225"/>
            <a:ext cx="5695085" cy="1902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D679BB-8591-9F4B-A73F-3BCA1B3CE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12"/>
          <a:stretch/>
        </p:blipFill>
        <p:spPr>
          <a:xfrm>
            <a:off x="3733391" y="1378896"/>
            <a:ext cx="5465760" cy="1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79"/>
          <a:stretch/>
        </p:blipFill>
        <p:spPr>
          <a:xfrm>
            <a:off x="2275435" y="1347975"/>
            <a:ext cx="6040636" cy="499573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Gating strategy for myeloid panel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9"/>
          <a:stretch/>
        </p:blipFill>
        <p:spPr>
          <a:xfrm>
            <a:off x="2696772" y="1675846"/>
            <a:ext cx="5957701" cy="492815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715" y="2191314"/>
            <a:ext cx="9070230" cy="31492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UMI, Gene Counts, Mitochondrial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Dataset Comparisons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267" y="1249168"/>
            <a:ext cx="8176177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UMAP of 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7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63" y="1457958"/>
            <a:ext cx="6691710" cy="43022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07" y="3164635"/>
            <a:ext cx="4906060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67" y="1249861"/>
            <a:ext cx="7029863" cy="44424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66" y="3104471"/>
            <a:ext cx="4353666" cy="25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63" y="1360598"/>
            <a:ext cx="6916464" cy="4295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Ranger Basic Metrics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543" y="3508548"/>
            <a:ext cx="4858428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76964"/>
            <a:ext cx="10972800" cy="31490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Costs to Process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860055" y="1405288"/>
            <a:ext cx="28875" cy="14052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380648" y="1798319"/>
            <a:ext cx="28875" cy="14052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316071" y="96292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SRP262589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2530" y="1320290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SRP166967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83397" y="5236056"/>
            <a:ext cx="6718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*Working with Chase to get better cost resolution to summarize what processing public </a:t>
            </a:r>
            <a:r>
              <a:rPr lang="en-US" dirty="0" err="1" smtClean="0"/>
              <a:t>scRNA-Seq</a:t>
            </a:r>
            <a:r>
              <a:rPr lang="en-US" dirty="0" smtClean="0"/>
              <a:t> would cost</a:t>
            </a:r>
          </a:p>
          <a:p>
            <a:r>
              <a:rPr lang="en-US" dirty="0" smtClean="0"/>
              <a:t>** With some pipeline re-working can be faster &amp; cheaper overall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0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49168"/>
            <a:ext cx="3899608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Images Generated Via Pipeline (Cell Ranger)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92" y="1249168"/>
            <a:ext cx="4783144" cy="49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Images Generated Via Pipeline (QC Filtering)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2" y="1491915"/>
            <a:ext cx="4292205" cy="4165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0083" y="1122583"/>
            <a:ext cx="158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PDF Report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17" y="1783757"/>
            <a:ext cx="5559653" cy="4093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49722" y="1230479"/>
            <a:ext cx="193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5" y="1249168"/>
            <a:ext cx="5522423" cy="51625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Images Generated Via Pipeline (QC Filtering)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63" y="1530416"/>
            <a:ext cx="2560498" cy="2372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863" y="3994734"/>
            <a:ext cx="2539510" cy="2325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317" y="1453874"/>
            <a:ext cx="2358002" cy="23765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626" y="3902928"/>
            <a:ext cx="2420784" cy="24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SRP166967</a:t>
            </a:r>
          </a:p>
          <a:p>
            <a:pPr lvl="1"/>
            <a:r>
              <a:rPr lang="en-US" sz="1600" dirty="0" smtClean="0"/>
              <a:t>12 samples run in technical duplicates (24)</a:t>
            </a:r>
          </a:p>
          <a:p>
            <a:pPr lvl="1"/>
            <a:r>
              <a:rPr lang="en-US" sz="1600" dirty="0" smtClean="0"/>
              <a:t>Six </a:t>
            </a:r>
            <a:r>
              <a:rPr lang="en-US" sz="1600" dirty="0"/>
              <a:t>syngeneic mouse tumor </a:t>
            </a:r>
            <a:r>
              <a:rPr lang="en-US" sz="1600" dirty="0" smtClean="0"/>
              <a:t>models</a:t>
            </a:r>
          </a:p>
          <a:p>
            <a:pPr lvl="1"/>
            <a:r>
              <a:rPr lang="en-US" sz="1600" dirty="0"/>
              <a:t>Identified Figures that highlighted:</a:t>
            </a:r>
          </a:p>
          <a:p>
            <a:pPr lvl="3"/>
            <a:r>
              <a:rPr lang="en-US" sz="1600" dirty="0"/>
              <a:t>Different Tumor Models</a:t>
            </a:r>
          </a:p>
          <a:p>
            <a:pPr lvl="3"/>
            <a:r>
              <a:rPr lang="en-US" sz="1600" dirty="0"/>
              <a:t>Cell Type </a:t>
            </a:r>
            <a:r>
              <a:rPr lang="en-US" sz="1600" dirty="0" smtClean="0"/>
              <a:t>Calling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Cell Type Calling Are </a:t>
            </a:r>
            <a:r>
              <a:rPr lang="en-US" sz="1600" dirty="0" smtClean="0"/>
              <a:t>different Between Authors vs H3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Our method does not have cancer type </a:t>
            </a:r>
            <a:r>
              <a:rPr lang="en-US" sz="1600" dirty="0" smtClean="0"/>
              <a:t>definitions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smtClean="0"/>
              <a:t>Authors </a:t>
            </a:r>
            <a:r>
              <a:rPr lang="en-US" sz="1600" dirty="0"/>
              <a:t>use ‘high cluster density’ to assign cancer cells…not applicable to our use case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More refined cell type calling takes time</a:t>
            </a:r>
          </a:p>
          <a:p>
            <a:pPr lvl="1"/>
            <a:endParaRPr lang="en-US" sz="16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Design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69883-5D17-5E44-AC1B-7F606243BF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SRP166967: Figure 1B &amp; </a:t>
            </a:r>
            <a:r>
              <a:rPr lang="en-US" dirty="0" smtClean="0"/>
              <a:t>1D: Structure Preserved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Proprietary and Confidential Information of H3 Biomedicine, Inc., an Eisai oncology company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06" y="1405465"/>
            <a:ext cx="2300269" cy="2207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4267" y="944197"/>
            <a:ext cx="108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Paper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217927" y="979581"/>
            <a:ext cx="72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H3</a:t>
            </a:r>
            <a:endParaRPr lang="en-US" b="1" dirty="0"/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436" y="3869704"/>
            <a:ext cx="2323220" cy="24776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02593" y="1472218"/>
            <a:ext cx="3441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</a:t>
            </a:r>
            <a:r>
              <a:rPr lang="en-US" dirty="0" err="1"/>
              <a:t>Sne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 are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Changed </a:t>
            </a:r>
            <a:r>
              <a:rPr lang="en-US" dirty="0" smtClean="0"/>
              <a:t>Model Colors to be similar to make for easy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Consistent with observed patterns in paper and other </a:t>
            </a:r>
            <a:r>
              <a:rPr lang="en-US" dirty="0" err="1" smtClean="0"/>
              <a:t>scRNA-Seq</a:t>
            </a:r>
            <a:r>
              <a:rPr lang="en-US" dirty="0" smtClean="0"/>
              <a:t> papers: Immune Populations are more similar between cancer models then cancer cells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Immune Populations Match Similarly Cell Type Calling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56" y="3965450"/>
            <a:ext cx="5636056" cy="24238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56" y="1313529"/>
            <a:ext cx="5567937" cy="23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H3_2020 1">
      <a:dk1>
        <a:srgbClr val="636669"/>
      </a:dk1>
      <a:lt1>
        <a:srgbClr val="FFFFFF"/>
      </a:lt1>
      <a:dk2>
        <a:srgbClr val="00594C"/>
      </a:dk2>
      <a:lt2>
        <a:srgbClr val="EAF3F6"/>
      </a:lt2>
      <a:accent1>
        <a:srgbClr val="83BD00"/>
      </a:accent1>
      <a:accent2>
        <a:srgbClr val="C8C9C7"/>
      </a:accent2>
      <a:accent3>
        <a:srgbClr val="008C15"/>
      </a:accent3>
      <a:accent4>
        <a:srgbClr val="B9D3DC"/>
      </a:accent4>
      <a:accent5>
        <a:srgbClr val="FFC72C"/>
      </a:accent5>
      <a:accent6>
        <a:srgbClr val="FF9E1B"/>
      </a:accent6>
      <a:hlink>
        <a:srgbClr val="00594C"/>
      </a:hlink>
      <a:folHlink>
        <a:srgbClr val="83BD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320_PowerPointTemplate_PH3-3" id="{1AB24649-67E8-5242-A835-7807E9E00CCD}" vid="{5E6622AE-C451-F042-8EC2-17B521550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2348</TotalTime>
  <Words>2838</Words>
  <Application>Microsoft Office PowerPoint</Application>
  <PresentationFormat>Widescreen</PresentationFormat>
  <Paragraphs>483</Paragraphs>
  <Slides>77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System Font Regular</vt:lpstr>
      <vt:lpstr>Times New Roman</vt:lpstr>
      <vt:lpstr>Office Theme</vt:lpstr>
      <vt:lpstr>Acrobat Document</vt:lpstr>
      <vt:lpstr>Prism 9</vt:lpstr>
      <vt:lpstr>scRNA-Seq Pilot Study &amp; Public Dataset Comparison</vt:lpstr>
      <vt:lpstr>scRNA-Seq Pilot</vt:lpstr>
      <vt:lpstr>Pilot Study Design Reminder</vt:lpstr>
      <vt:lpstr>scRNA-Seq Pipeline Logistics</vt:lpstr>
      <vt:lpstr>Selected Public Datasets</vt:lpstr>
      <vt:lpstr>Dataset Comparisons</vt:lpstr>
      <vt:lpstr>Public Dataset Comparisons</vt:lpstr>
      <vt:lpstr>Analysis Design</vt:lpstr>
      <vt:lpstr>SRP166967: Figure 1B &amp; 1D: Structure Preserved </vt:lpstr>
      <vt:lpstr>SRP166967: Figure 1B &amp; 1D: Structure Preserved </vt:lpstr>
      <vt:lpstr>Dataset: SRP262589</vt:lpstr>
      <vt:lpstr>SRP262589: Figure 1D: Overall Structure Preserved </vt:lpstr>
      <vt:lpstr>SRP262589: Figure 1D: Overall Structure Preserved </vt:lpstr>
      <vt:lpstr>Using Fig 1 A To Define Data as Responder / Non</vt:lpstr>
      <vt:lpstr>Using Fig 1 A To Define Data as Responder / Non</vt:lpstr>
      <vt:lpstr>Fig 2 A &amp; B: Overall Structure Preserved </vt:lpstr>
      <vt:lpstr>Figure 3 A / B: Overall Structure Preserved  </vt:lpstr>
      <vt:lpstr>Figure 3 A / B: Overall Structure Preserved  </vt:lpstr>
      <vt:lpstr>Figure 3 A / B: Original UMAP Representation</vt:lpstr>
      <vt:lpstr>Pilot scRNA-Seq Results</vt:lpstr>
      <vt:lpstr>Overall Pattern </vt:lpstr>
      <vt:lpstr>Distribution &amp; Sampling Depth</vt:lpstr>
      <vt:lpstr>Despite Noisy: Able To Get Some Patterns</vt:lpstr>
      <vt:lpstr>Despite Noisy: Able To Get Some Patterns</vt:lpstr>
      <vt:lpstr>Backup</vt:lpstr>
      <vt:lpstr>A lot of Noise on scRNA-Seq Cell Type Calling</vt:lpstr>
      <vt:lpstr>Removing Fibroplasts and Epithelial Does Not Change</vt:lpstr>
      <vt:lpstr>Lower Complexity</vt:lpstr>
      <vt:lpstr>HER2-STING ADC induces significant tumor cell loss in CT-26/HER2 model</vt:lpstr>
      <vt:lpstr>Thawed CD45+ TILs maintain good viability (&gt;80%) with modest reduction in cell number </vt:lpstr>
      <vt:lpstr>Freeze/thaw process has minimum impact on TIL composition</vt:lpstr>
      <vt:lpstr>HER2-STING ADC activates immune cells in CT26 tumors</vt:lpstr>
      <vt:lpstr>Gating strategy for myeloid panel</vt:lpstr>
      <vt:lpstr>PowerPoint Presentation</vt:lpstr>
      <vt:lpstr>SRP166967  Outline</vt:lpstr>
      <vt:lpstr>SRP166967 (Possible Alternate Figure)</vt:lpstr>
      <vt:lpstr>Supplement Figure 2S C</vt:lpstr>
      <vt:lpstr>4S A (from a different dataset)</vt:lpstr>
      <vt:lpstr>Quality Control Evaluation (Report)</vt:lpstr>
      <vt:lpstr>Quality Control and Filtering Part 1</vt:lpstr>
      <vt:lpstr>Quality Control and Filtering PT 2</vt:lpstr>
      <vt:lpstr>Analyzing Sources of Variation: Cell Cycle Phase </vt:lpstr>
      <vt:lpstr>Balancing variation and similiarity</vt:lpstr>
      <vt:lpstr>Identifying clusters and gene markers per cluster</vt:lpstr>
      <vt:lpstr>Heatmap Representations between different clusters</vt:lpstr>
      <vt:lpstr>2 Dataset Examples from H3 Evaluation</vt:lpstr>
      <vt:lpstr>Sample Quality Control</vt:lpstr>
      <vt:lpstr>Distribution of UMI, Gene Counts, Mitochondrial</vt:lpstr>
      <vt:lpstr>UMAP of Data</vt:lpstr>
      <vt:lpstr>10k PMBC Results</vt:lpstr>
      <vt:lpstr>Distribution &amp; Sampling Depth</vt:lpstr>
      <vt:lpstr>Distribution &amp; Sampling Depth</vt:lpstr>
      <vt:lpstr>Cell Type By Sample Percentage</vt:lpstr>
      <vt:lpstr>BGI Percentage Pie Charts</vt:lpstr>
      <vt:lpstr>MIT Percentage Pie Charts</vt:lpstr>
      <vt:lpstr>Quality Control Evaluation (Report)</vt:lpstr>
      <vt:lpstr>Quality Control and Filtering Part 1</vt:lpstr>
      <vt:lpstr>Quality Control and Filtering PT 2</vt:lpstr>
      <vt:lpstr>Analyzing Sources of Variation: Cell Cycle Phase </vt:lpstr>
      <vt:lpstr>Balancing variation and similiarity</vt:lpstr>
      <vt:lpstr>Identifying clusters and gene markers per cluster</vt:lpstr>
      <vt:lpstr>Heatmap Representations between different clusters</vt:lpstr>
      <vt:lpstr>2 Dataset Examples from H3 Evaluation</vt:lpstr>
      <vt:lpstr>Goal &amp; Datasets</vt:lpstr>
      <vt:lpstr>Distribution &amp; Sampling Depth</vt:lpstr>
      <vt:lpstr>Distribution &amp; Sampling Depth  (Compared to ‘easy’ dataset) </vt:lpstr>
      <vt:lpstr>Gating strategy for myeloid panel</vt:lpstr>
      <vt:lpstr>PowerPoint Presentation</vt:lpstr>
      <vt:lpstr>Distribution of UMI, Gene Counts, Mitochondrial</vt:lpstr>
      <vt:lpstr>UMAP of Data</vt:lpstr>
      <vt:lpstr>PowerPoint Presentation</vt:lpstr>
      <vt:lpstr>PowerPoint Presentation</vt:lpstr>
      <vt:lpstr>Cell Ranger Basic Metrics</vt:lpstr>
      <vt:lpstr>Costs to Process</vt:lpstr>
      <vt:lpstr>Default Images Generated Via Pipeline (Cell Ranger)</vt:lpstr>
      <vt:lpstr>Default Images Generated Via Pipeline (QC Filtering)</vt:lpstr>
      <vt:lpstr>Default Images Generated Via Pipeline (QC Filtering)</vt:lpstr>
    </vt:vector>
  </TitlesOfParts>
  <Company>H3 Biomedicine,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Johnson</dc:creator>
  <cp:lastModifiedBy>Nathan Johnson</cp:lastModifiedBy>
  <cp:revision>64</cp:revision>
  <dcterms:created xsi:type="dcterms:W3CDTF">2022-03-28T10:52:38Z</dcterms:created>
  <dcterms:modified xsi:type="dcterms:W3CDTF">2022-04-15T13:00:06Z</dcterms:modified>
</cp:coreProperties>
</file>